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310" r:id="rId3"/>
    <p:sldId id="261" r:id="rId4"/>
    <p:sldId id="257" r:id="rId5"/>
    <p:sldId id="258" r:id="rId6"/>
    <p:sldId id="259" r:id="rId7"/>
    <p:sldId id="260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272" r:id="rId19"/>
    <p:sldId id="273" r:id="rId20"/>
    <p:sldId id="274" r:id="rId21"/>
    <p:sldId id="275" r:id="rId22"/>
    <p:sldId id="305" r:id="rId23"/>
    <p:sldId id="306" r:id="rId24"/>
    <p:sldId id="307" r:id="rId25"/>
    <p:sldId id="308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8" r:id="rId36"/>
    <p:sldId id="290" r:id="rId37"/>
    <p:sldId id="292" r:id="rId38"/>
    <p:sldId id="293" r:id="rId39"/>
    <p:sldId id="311" r:id="rId40"/>
    <p:sldId id="312" r:id="rId41"/>
    <p:sldId id="313" r:id="rId42"/>
    <p:sldId id="314" r:id="rId4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1"/>
    <p:restoredTop sz="84360" autoAdjust="0"/>
  </p:normalViewPr>
  <p:slideViewPr>
    <p:cSldViewPr snapToGrid="0" snapToObjects="1">
      <p:cViewPr varScale="1">
        <p:scale>
          <a:sx n="121" d="100"/>
          <a:sy n="121" d="100"/>
        </p:scale>
        <p:origin x="93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74656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7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19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028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20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© 2018, Amazon Web Services, Inc. or its Affiliates. All rights reserved."/>
          <p:cNvSpPr txBox="1"/>
          <p:nvPr/>
        </p:nvSpPr>
        <p:spPr>
          <a:xfrm>
            <a:off x="489149" y="4891340"/>
            <a:ext cx="30277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700">
                <a:solidFill>
                  <a:srgbClr val="C2C2C1"/>
                </a:solidFill>
              </a:defRPr>
            </a:lvl1pPr>
          </a:lstStyle>
          <a:p>
            <a:r>
              <a:t>© 2018, Amazon Web Services, Inc. or its Affiliates. All rights reserved.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475616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4" r:id="rId9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zh-CN" altLang="en-US" dirty="0"/>
              <a:t>实用机器学习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2. </a:t>
            </a:r>
            <a:r>
              <a:rPr lang="zh-CN" altLang="en-US" dirty="0"/>
              <a:t>经典深度学习神经网络架构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7898" y="3309257"/>
            <a:ext cx="6925273" cy="1426029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2022</a:t>
            </a:r>
            <a:r>
              <a:rPr lang="zh-CN" altLang="en-US" sz="2000" dirty="0"/>
              <a:t>年</a:t>
            </a: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br>
              <a:rPr lang="en-US" altLang="zh-CN" sz="2000" dirty="0"/>
            </a:br>
            <a:r>
              <a:rPr lang="zh-CN" altLang="en-US" sz="2000" dirty="0"/>
              <a:t>徐鉴劲</a:t>
            </a:r>
            <a:endParaRPr lang="en-US" altLang="zh-CN" sz="2000" dirty="0"/>
          </a:p>
          <a:p>
            <a:r>
              <a:rPr lang="zh-CN" altLang="en-US" sz="2000" dirty="0"/>
              <a:t>攀枝花学院</a:t>
            </a:r>
          </a:p>
        </p:txBody>
      </p:sp>
    </p:spTree>
    <p:extLst>
      <p:ext uri="{BB962C8B-B14F-4D97-AF65-F5344CB8AC3E}">
        <p14:creationId xmlns:p14="http://schemas.microsoft.com/office/powerpoint/2010/main" val="3034638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53D6B2-A205-DD4C-B820-908CECA9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188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CFD911-5409-6D4C-8583-C5B3DA62F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627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533D1B-3970-DD41-BE83-E69228566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17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2EFB56-EB94-9D43-83DF-6631D0914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129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6FAA72-9D05-854F-B7B0-C171D7DC5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4815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3A9185-38E4-7641-9270-CFD686B45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4164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F25D53-870C-9845-A791-6185B2BC6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39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9FE931-7F61-ED4A-A795-197D09BE7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338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6641"/>
            <a:ext cx="9151548" cy="915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Padding and Stride"/>
          <p:cNvSpPr txBox="1">
            <a:spLocks noGrp="1"/>
          </p:cNvSpPr>
          <p:nvPr>
            <p:ph type="title"/>
          </p:nvPr>
        </p:nvSpPr>
        <p:spPr>
          <a:xfrm>
            <a:off x="2032785" y="2348662"/>
            <a:ext cx="5078430" cy="173344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 sz="6600"/>
              <a:t>填充和步幅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8523417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填充</a:t>
            </a:r>
            <a:r>
              <a:rPr lang="en-US" altLang="ja-JP" dirty="0"/>
              <a:t> Padding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Given a 32 x 32 input imag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351463" cy="371646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sz="2000" dirty="0">
                    <a:latin typeface="Cambria Math" panose="02040503050406030204" pitchFamily="18" charset="0"/>
                  </a:rPr>
                  <a:t>卷积核：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Convolution Kernel, Convolution Filter, Convolution Filter Bank</a:t>
                </a:r>
              </a:p>
              <a:p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的卷积核会使图像</a:t>
                </a:r>
                <a:r>
                  <a:rPr lang="ja-JP" altLang="en-US" dirty="0"/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ja-JP" altLang="en-US" dirty="0"/>
                  <a:t>减少到</a:t>
                </a:r>
                <a:endParaRPr lang="ar-AE" dirty="0"/>
              </a:p>
              <a:p>
                <a:endParaRPr dirty="0"/>
              </a:p>
            </p:txBody>
          </p:sp>
        </mc:Choice>
        <mc:Fallback>
          <p:sp>
            <p:nvSpPr>
              <p:cNvPr id="288" name="Given a 32 x 32 input ima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351463" cy="3716467"/>
              </a:xfrm>
              <a:prstGeom prst="rect">
                <a:avLst/>
              </a:prstGeom>
              <a:blipFill>
                <a:blip r:embed="rId3"/>
                <a:stretch>
                  <a:fillRect l="-1216" t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Equation"/>
          <p:cNvSpPr txBox="1"/>
          <p:nvPr/>
        </p:nvSpPr>
        <p:spPr>
          <a:xfrm>
            <a:off x="3502091" y="257510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Equation"/>
              <p:cNvSpPr txBox="1"/>
              <p:nvPr/>
            </p:nvSpPr>
            <p:spPr>
              <a:xfrm>
                <a:off x="1052298" y="2681590"/>
                <a:ext cx="4172424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+1)×(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98" y="2681590"/>
                <a:ext cx="4172424" cy="369332"/>
              </a:xfrm>
              <a:prstGeom prst="rect">
                <a:avLst/>
              </a:prstGeom>
              <a:blipFill>
                <a:blip r:embed="rId4"/>
                <a:stretch>
                  <a:fillRect l="-304" r="-304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1687048" y="2614115"/>
            <a:ext cx="1079653" cy="56528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37187" y="2614116"/>
            <a:ext cx="1164104" cy="56528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03079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adding, Stride, and Multiple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经典深度学习神经网络架构</a:t>
            </a:r>
            <a:endParaRPr dirty="0"/>
          </a:p>
        </p:txBody>
      </p:sp>
      <p:sp>
        <p:nvSpPr>
          <p:cNvPr id="477" name="Pooling layers have similar padding and stride as convolutional layers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4884551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/>
              <a:t>经典模块</a:t>
            </a:r>
            <a:endParaRPr lang="en-US" altLang="zh-CN" b="1" dirty="0"/>
          </a:p>
          <a:p>
            <a:r>
              <a:rPr lang="en-US" altLang="zh-CN" sz="2000" dirty="0"/>
              <a:t>	</a:t>
            </a:r>
            <a:r>
              <a:rPr lang="zh-CN" altLang="en-US" sz="2000" dirty="0"/>
              <a:t>卷积 </a:t>
            </a:r>
            <a:r>
              <a:rPr lang="en-US" altLang="zh-CN" sz="2000" dirty="0"/>
              <a:t>Convolution</a:t>
            </a:r>
          </a:p>
          <a:p>
            <a:r>
              <a:rPr lang="en-US" altLang="zh-CN" sz="2000" dirty="0"/>
              <a:t>	</a:t>
            </a:r>
            <a:r>
              <a:rPr lang="zh-CN" altLang="en-US" sz="2000" dirty="0"/>
              <a:t>池化</a:t>
            </a:r>
            <a:r>
              <a:rPr lang="en-US" altLang="zh-CN" sz="2000" dirty="0"/>
              <a:t> Pooling</a:t>
            </a:r>
          </a:p>
          <a:p>
            <a:r>
              <a:rPr lang="en-US" altLang="zh-CN" sz="2000" dirty="0"/>
              <a:t>	</a:t>
            </a:r>
            <a:r>
              <a:rPr lang="zh-CN" altLang="en-US" sz="2000" dirty="0"/>
              <a:t>批归一化</a:t>
            </a:r>
            <a:r>
              <a:rPr lang="en-US" altLang="zh-CN" sz="2000" dirty="0"/>
              <a:t> Batch Normalization</a:t>
            </a:r>
          </a:p>
          <a:p>
            <a:r>
              <a:rPr lang="zh-CN" altLang="en-US" b="1" dirty="0"/>
              <a:t>经典网络结构</a:t>
            </a:r>
            <a:endParaRPr lang="en-US" altLang="zh-CN" b="1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LeNet</a:t>
            </a:r>
            <a:r>
              <a:rPr lang="zh-CN" altLang="en-US" sz="2000" dirty="0"/>
              <a:t>，</a:t>
            </a:r>
            <a:r>
              <a:rPr lang="en-US" altLang="zh-CN" sz="2000" dirty="0"/>
              <a:t>VGG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GoogleNet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ResNet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600811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填充</a:t>
            </a:r>
            <a:r>
              <a:rPr lang="en-US" altLang="ja-JP" dirty="0"/>
              <a:t> Padding</a:t>
            </a:r>
            <a:endParaRPr dirty="0"/>
          </a:p>
        </p:txBody>
      </p:sp>
      <p:sp>
        <p:nvSpPr>
          <p:cNvPr id="304" name="Padding adds rows/columns around input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5729226" cy="157585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填充</a:t>
            </a:r>
            <a:r>
              <a:rPr lang="zh-CN" altLang="en-US" dirty="0"/>
              <a:t>： 在输入周围添加额外的行 </a:t>
            </a:r>
            <a:r>
              <a:rPr lang="en-US" altLang="zh-CN" dirty="0"/>
              <a:t>/</a:t>
            </a:r>
            <a:r>
              <a:rPr lang="zh-CN" altLang="en-US" dirty="0"/>
              <a:t> 列</a:t>
            </a:r>
            <a:endParaRPr dirty="0"/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9" y="1477467"/>
            <a:ext cx="5657611" cy="2377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ame_padding_no_strides.gif" descr="same_padding_no_stride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30" y="174189"/>
            <a:ext cx="3033135" cy="344779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Equation"/>
              <p:cNvSpPr txBox="1"/>
              <p:nvPr/>
            </p:nvSpPr>
            <p:spPr>
              <a:xfrm>
                <a:off x="1177852" y="4435257"/>
                <a:ext cx="3749456" cy="2006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0×0+0×1+0×2+0×3=0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52" y="4435257"/>
                <a:ext cx="3749456" cy="200610"/>
              </a:xfrm>
              <a:prstGeom prst="rect">
                <a:avLst/>
              </a:prstGeom>
              <a:blipFill>
                <a:blip r:embed="rId4"/>
                <a:stretch>
                  <a:fillRect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22445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填充</a:t>
            </a:r>
            <a:r>
              <a:rPr lang="en-US" altLang="ja-JP" dirty="0"/>
              <a:t> Padding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Padding      rows and      columns, output shape will b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3575" y="1012506"/>
                <a:ext cx="7984160" cy="347207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的卷积核，</a:t>
                </a:r>
                <a:r>
                  <a:rPr lang="ja-JP" altLang="en-US" dirty="0"/>
                  <a:t>填充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 行</a:t>
                </a:r>
                <a:r>
                  <a:rPr lang="en-US" dirty="0" err="1"/>
                  <a:t>和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1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dirty="0"/>
                  <a:t> </a:t>
                </a:r>
                <a:r>
                  <a:rPr lang="en-US" dirty="0" err="1"/>
                  <a:t>列</a:t>
                </a:r>
                <a:r>
                  <a:rPr lang="zh-CN" altLang="en-US" dirty="0"/>
                  <a:t>，则输出为：</a:t>
                </a:r>
                <a:endParaRPr lang="en-US" altLang="zh-CN" dirty="0"/>
              </a:p>
              <a:p>
                <a:endParaRPr dirty="0"/>
              </a:p>
              <a:p>
                <a:endParaRPr dirty="0"/>
              </a:p>
              <a:p>
                <a:r>
                  <a:rPr lang="ja-JP" altLang="en-US" dirty="0"/>
                  <a:t>通常取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为奇数</a:t>
                </a:r>
                <a:r>
                  <a:rPr dirty="0"/>
                  <a:t> :</a:t>
                </a:r>
                <a:r>
                  <a:rPr lang="zh-CN" altLang="en-US" dirty="0"/>
                  <a:t> 在上下两侧</a:t>
                </a:r>
                <a:r>
                  <a:rPr lang="ja-JP" altLang="en-US" dirty="0"/>
                  <a:t>填充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为偶数 </a:t>
                </a:r>
                <a:r>
                  <a:rPr dirty="0"/>
                  <a:t>:</a:t>
                </a:r>
                <a:r>
                  <a:rPr lang="zh-CN" altLang="en-US" dirty="0"/>
                  <a:t> 在上侧</a:t>
                </a:r>
                <a:r>
                  <a:rPr lang="ja-JP" altLang="en-US" dirty="0"/>
                  <a:t>填充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⌈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/2⌉</m:t>
                    </m:r>
                  </m:oMath>
                </a14:m>
                <a:r>
                  <a:rPr dirty="0"/>
                  <a:t>,</a:t>
                </a:r>
                <a:r>
                  <a:rPr lang="zh-CN" altLang="en-US" dirty="0"/>
                  <a:t>在下侧填充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⌊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/2⌋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0" name="Padding      rows and      columns, output shape will b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575" y="1012506"/>
                <a:ext cx="7984160" cy="3472074"/>
              </a:xfrm>
              <a:prstGeom prst="rect">
                <a:avLst/>
              </a:prstGeom>
              <a:blipFill rotWithShape="1">
                <a:blip r:embed="rId2"/>
                <a:stretch>
                  <a:fillRect l="-1528" t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Equation"/>
              <p:cNvSpPr txBox="1"/>
              <p:nvPr/>
            </p:nvSpPr>
            <p:spPr>
              <a:xfrm>
                <a:off x="2299804" y="1672511"/>
                <a:ext cx="4290392" cy="2644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+1)×(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04" y="1672511"/>
                <a:ext cx="4290392" cy="264450"/>
              </a:xfrm>
              <a:prstGeom prst="rect">
                <a:avLst/>
              </a:prstGeom>
              <a:blipFill>
                <a:blip r:embed="rId3"/>
                <a:stretch>
                  <a:fillRect l="-2950" t="-4762" r="-16519" b="-7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Equation"/>
          <p:cNvSpPr txBox="1"/>
          <p:nvPr/>
        </p:nvSpPr>
        <p:spPr>
          <a:xfrm>
            <a:off x="1832567" y="117570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4" name="Equation"/>
          <p:cNvSpPr txBox="1"/>
          <p:nvPr/>
        </p:nvSpPr>
        <p:spPr>
          <a:xfrm>
            <a:off x="3451161" y="238915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5" name="Equation"/>
          <p:cNvSpPr txBox="1"/>
          <p:nvPr/>
        </p:nvSpPr>
        <p:spPr>
          <a:xfrm>
            <a:off x="5593201" y="238915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6" name="Equation"/>
          <p:cNvSpPr txBox="1"/>
          <p:nvPr/>
        </p:nvSpPr>
        <p:spPr>
          <a:xfrm>
            <a:off x="1880674" y="283717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7" name="Equation"/>
          <p:cNvSpPr txBox="1"/>
          <p:nvPr/>
        </p:nvSpPr>
        <p:spPr>
          <a:xfrm>
            <a:off x="3011405" y="283717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8" name="Equation"/>
          <p:cNvSpPr txBox="1"/>
          <p:nvPr/>
        </p:nvSpPr>
        <p:spPr>
          <a:xfrm>
            <a:off x="1993290" y="327248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9" name="Equation"/>
          <p:cNvSpPr txBox="1"/>
          <p:nvPr/>
        </p:nvSpPr>
        <p:spPr>
          <a:xfrm>
            <a:off x="3126317" y="325483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20" name="Equation"/>
          <p:cNvSpPr txBox="1"/>
          <p:nvPr/>
        </p:nvSpPr>
        <p:spPr>
          <a:xfrm>
            <a:off x="4949871" y="325483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13" name="矩形 12"/>
          <p:cNvSpPr/>
          <p:nvPr/>
        </p:nvSpPr>
        <p:spPr>
          <a:xfrm>
            <a:off x="2763386" y="1612658"/>
            <a:ext cx="1681614" cy="56528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98265" y="1612659"/>
            <a:ext cx="1762698" cy="56528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20514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D8EF8C-BA5F-4C4D-8C1C-2D383C3C5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54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D0BD25-4BFC-974C-8F2C-4B549D561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7828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37E156-DADC-1649-84FF-4B68AFF31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1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83FF8C-F88F-9148-8D8E-5EB9948B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970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tr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步幅</a:t>
            </a:r>
            <a:r>
              <a:rPr lang="en-US" altLang="ja-JP" dirty="0"/>
              <a:t> Stride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9" name="Given stride     for the height and stride     for the width,  the output shape i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3575" y="1012506"/>
                <a:ext cx="8022149" cy="347207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altLang="zh-CN" sz="2400" i="1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ar-AE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4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ar-AE" altLang="zh-CN" sz="2400" i="1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的卷积核，填充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i="1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ar-AE" altLang="zh-CN" dirty="0"/>
                  <a:t> </a:t>
                </a:r>
                <a:r>
                  <a:rPr lang="zh-CN" altLang="en-US" dirty="0"/>
                  <a:t>列，步幅为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 ，</a:t>
                </a:r>
                <a:r>
                  <a:rPr lang="ja-JP" altLang="en-US" dirty="0"/>
                  <a:t>输出形状是</a:t>
                </a:r>
              </a:p>
              <a:p>
                <a:endParaRPr lang="ja-JP" altLang="en-US" dirty="0"/>
              </a:p>
              <a:p>
                <a:endParaRPr lang="ja-JP" altLang="en-US" dirty="0"/>
              </a:p>
              <a:p>
                <a:r>
                  <a:rPr lang="ja-JP" altLang="en-US" dirty="0"/>
                  <a:t>如果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endParaRPr lang="en-US" altLang="ja-JP" dirty="0"/>
              </a:p>
              <a:p>
                <a:r>
                  <a:rPr lang="ja-JP" altLang="en-US" dirty="0"/>
                  <a:t>如果输入高度和宽度可以被步幅整除</a:t>
                </a:r>
                <a:endParaRPr dirty="0"/>
              </a:p>
            </p:txBody>
          </p:sp>
        </mc:Choice>
        <mc:Fallback>
          <p:sp>
            <p:nvSpPr>
              <p:cNvPr id="379" name="Given stride     for the height and stride     for the width,  the output shape i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575" y="1012506"/>
                <a:ext cx="8022149" cy="3472074"/>
              </a:xfrm>
              <a:prstGeom prst="rect">
                <a:avLst/>
              </a:prstGeom>
              <a:blipFill>
                <a:blip r:embed="rId3"/>
                <a:stretch>
                  <a:fillRect l="-1422" t="-365" r="-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Equation"/>
          <p:cNvSpPr txBox="1"/>
          <p:nvPr/>
        </p:nvSpPr>
        <p:spPr>
          <a:xfrm>
            <a:off x="2374430" y="116457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81" name="Equation"/>
          <p:cNvSpPr txBox="1"/>
          <p:nvPr/>
        </p:nvSpPr>
        <p:spPr>
          <a:xfrm>
            <a:off x="5987719" y="116457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2" name="Equation"/>
              <p:cNvSpPr txBox="1"/>
              <p:nvPr/>
            </p:nvSpPr>
            <p:spPr>
              <a:xfrm>
                <a:off x="1503528" y="1599210"/>
                <a:ext cx="5538265" cy="272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⌋×⌊(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>
          <p:sp>
            <p:nvSpPr>
              <p:cNvPr id="3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28" y="1599210"/>
                <a:ext cx="5538265" cy="272832"/>
              </a:xfrm>
              <a:prstGeom prst="rect">
                <a:avLst/>
              </a:prstGeom>
              <a:blipFill>
                <a:blip r:embed="rId4"/>
                <a:stretch>
                  <a:fillRect l="-2059" r="-17162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3" name="Equation"/>
          <p:cNvSpPr txBox="1"/>
          <p:nvPr/>
        </p:nvSpPr>
        <p:spPr>
          <a:xfrm>
            <a:off x="1382796" y="274490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84" name="Equation"/>
          <p:cNvSpPr txBox="1"/>
          <p:nvPr/>
        </p:nvSpPr>
        <p:spPr>
          <a:xfrm>
            <a:off x="3536804" y="274392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5" name="Equation"/>
              <p:cNvSpPr txBox="1"/>
              <p:nvPr/>
            </p:nvSpPr>
            <p:spPr>
              <a:xfrm>
                <a:off x="1520897" y="2768047"/>
                <a:ext cx="4217942" cy="272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⌋×⌊(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>
          <p:sp>
            <p:nvSpPr>
              <p:cNvPr id="3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97" y="2768047"/>
                <a:ext cx="4217942" cy="272832"/>
              </a:xfrm>
              <a:prstGeom prst="rect">
                <a:avLst/>
              </a:prstGeom>
              <a:blipFill>
                <a:blip r:embed="rId5"/>
                <a:stretch>
                  <a:fillRect l="-3313" r="-15361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6" name="Equation"/>
              <p:cNvSpPr txBox="1"/>
              <p:nvPr/>
            </p:nvSpPr>
            <p:spPr>
              <a:xfrm>
                <a:off x="610253" y="4283072"/>
                <a:ext cx="1821288" cy="2624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" y="4283072"/>
                <a:ext cx="1821288" cy="262494"/>
              </a:xfrm>
              <a:prstGeom prst="rect">
                <a:avLst/>
              </a:prstGeom>
              <a:blipFill>
                <a:blip r:embed="rId6"/>
                <a:stretch>
                  <a:fillRect l="-7692" r="-25874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E3FCCD5F-3331-6A4C-8262-33B53FE63852}"/>
              </a:ext>
            </a:extLst>
          </p:cNvPr>
          <p:cNvSpPr/>
          <p:nvPr/>
        </p:nvSpPr>
        <p:spPr>
          <a:xfrm>
            <a:off x="3321269" y="1546660"/>
            <a:ext cx="536028" cy="46081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6186A2-8D07-DA4E-B53F-825270A7639E}"/>
              </a:ext>
            </a:extLst>
          </p:cNvPr>
          <p:cNvSpPr/>
          <p:nvPr/>
        </p:nvSpPr>
        <p:spPr>
          <a:xfrm>
            <a:off x="6600497" y="1546660"/>
            <a:ext cx="604345" cy="46081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DF91A-DE1E-E34D-83A7-AF4C386F3268}"/>
              </a:ext>
            </a:extLst>
          </p:cNvPr>
          <p:cNvSpPr/>
          <p:nvPr/>
        </p:nvSpPr>
        <p:spPr>
          <a:xfrm>
            <a:off x="296862" y="2186970"/>
            <a:ext cx="6040876" cy="257421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027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creen Shot 2019-02-15 at 9.55.00 AM.png" descr="Screen Shot 2019-02-15 at 9.55.0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69" cy="5236575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Multiple Input and Output Channels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5351264" cy="1205096"/>
          </a:xfrm>
          <a:prstGeom prst="rect">
            <a:avLst/>
          </a:prstGeom>
        </p:spPr>
        <p:txBody>
          <a:bodyPr>
            <a:normAutofit/>
          </a:bodyPr>
          <a:lstStyle>
            <a:lvl1pPr defTabSz="338327">
              <a:defRPr sz="2960">
                <a:solidFill>
                  <a:srgbClr val="FFFFFF"/>
                </a:solidFill>
              </a:defRPr>
            </a:lvl1pPr>
          </a:lstStyle>
          <a:p>
            <a:r>
              <a:rPr lang="ja-JP" altLang="en-US" sz="4000"/>
              <a:t>多个输入和输出通道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95787137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392" name="Color image may have three RGB channe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彩色图像可能有</a:t>
            </a:r>
            <a:r>
              <a:rPr lang="zh-CN" altLang="en-US" dirty="0"/>
              <a:t> </a:t>
            </a:r>
            <a:r>
              <a:rPr lang="en-US" dirty="0"/>
              <a:t>RGB</a:t>
            </a:r>
            <a:r>
              <a:rPr lang="zh-CN" altLang="en-US" dirty="0"/>
              <a:t> </a:t>
            </a:r>
            <a:r>
              <a:rPr lang="ja-JP" altLang="en-US"/>
              <a:t>三个通道</a:t>
            </a:r>
          </a:p>
          <a:p>
            <a:r>
              <a:rPr lang="ja-JP" altLang="en-US"/>
              <a:t>转换为灰度会丢失信息</a:t>
            </a:r>
            <a:endParaRPr dirty="0"/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021" y="1878444"/>
            <a:ext cx="3317958" cy="33179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259345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creen Shot 2019-02-15 at 12.07.22 PM.png" descr="Screen Shot 2019-02-15 at 12.07.2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299" y="1878444"/>
            <a:ext cx="9252598" cy="3317957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397" name="Color image may have three RGB channe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彩色图像可能有</a:t>
            </a:r>
            <a:r>
              <a:rPr lang="zh-CN" altLang="en-US" dirty="0"/>
              <a:t> </a:t>
            </a:r>
            <a:r>
              <a:rPr lang="en-US" dirty="0"/>
              <a:t>RGB</a:t>
            </a:r>
            <a:r>
              <a:rPr lang="zh-CN" altLang="en-US" dirty="0"/>
              <a:t> </a:t>
            </a:r>
            <a:r>
              <a:rPr lang="ja-JP" altLang="en-US"/>
              <a:t>三个通道</a:t>
            </a:r>
          </a:p>
          <a:p>
            <a:r>
              <a:rPr lang="ja-JP" altLang="en-US"/>
              <a:t>转换为灰度会丢失信息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54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 Shot 2019-02-15 at 9.56.37 AM.png" descr="Screen Shot 2019-02-15 at 9.56.3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8522"/>
            <a:ext cx="9170292" cy="659422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onvolutions"/>
          <p:cNvSpPr txBox="1"/>
          <p:nvPr/>
        </p:nvSpPr>
        <p:spPr>
          <a:xfrm>
            <a:off x="2277695" y="-378522"/>
            <a:ext cx="4761608" cy="26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5100" b="1">
                <a:solidFill>
                  <a:srgbClr val="FFFFFF"/>
                </a:solidFill>
              </a:defRPr>
            </a:lvl1pPr>
          </a:lstStyle>
          <a:p>
            <a:r>
              <a:rPr lang="ja-JP" altLang="en-US" sz="16600">
                <a:latin typeface="American Typewriter" panose="02090604020004020304" pitchFamily="18" charset="77"/>
              </a:rPr>
              <a:t>卷积</a:t>
            </a:r>
            <a:endParaRPr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431723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400" name="Have a kernel for each channel, and then sum results over channel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每个通道都有一个卷积核，结果是所 有通道卷积结果的和 </a:t>
            </a:r>
          </a:p>
        </p:txBody>
      </p:sp>
      <p:pic>
        <p:nvPicPr>
          <p:cNvPr id="401" name="Screen Shot 2019-02-15 at 12.45.50 PM.png" descr="Screen Shot 2019-02-15 at 12.45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90" y="2072938"/>
            <a:ext cx="5311748" cy="229799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Equation"/>
              <p:cNvSpPr txBox="1"/>
              <p:nvPr/>
            </p:nvSpPr>
            <p:spPr>
              <a:xfrm>
                <a:off x="6121046" y="2416782"/>
                <a:ext cx="2835343" cy="7390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(1×1+2×2+4×3+5×4)</m:t>
                            </m:r>
                          </m:e>
                        </m:m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+(0×0+1×1+3×2+4×3)</m:t>
                            </m:r>
                          </m:e>
                        </m:m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=56</m:t>
                            </m:r>
                          </m:e>
                        </m:mr>
                      </m:m>
                    </m:oMath>
                  </m:oMathPara>
                </a14:m>
                <a:endParaRPr sz="1700"/>
              </a:p>
            </p:txBody>
          </p:sp>
        </mc:Choice>
        <mc:Fallback xmlns="">
          <p:sp>
            <p:nvSpPr>
              <p:cNvPr id="4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46" y="2416782"/>
                <a:ext cx="2835343" cy="739026"/>
              </a:xfrm>
              <a:prstGeom prst="rect">
                <a:avLst/>
              </a:prstGeom>
              <a:blipFill>
                <a:blip r:embed="rId3"/>
                <a:stretch>
                  <a:fillRect l="-3571" t="-3390" r="-7143" b="-2033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8182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405" name="input…"/>
          <p:cNvSpPr txBox="1">
            <a:spLocks noGrp="1"/>
          </p:cNvSpPr>
          <p:nvPr>
            <p:ph type="body" idx="1"/>
          </p:nvPr>
        </p:nvSpPr>
        <p:spPr>
          <a:xfrm>
            <a:off x="827561" y="1056007"/>
            <a:ext cx="4522204" cy="3472074"/>
          </a:xfrm>
          <a:prstGeom prst="rect">
            <a:avLst/>
          </a:prstGeom>
        </p:spPr>
        <p:txBody>
          <a:bodyPr/>
          <a:lstStyle/>
          <a:p>
            <a:r>
              <a:rPr dirty="0"/>
              <a:t>                        </a:t>
            </a:r>
            <a:r>
              <a:rPr lang="ja-JP" altLang="en-US"/>
              <a:t>输入</a:t>
            </a:r>
            <a:endParaRPr dirty="0"/>
          </a:p>
          <a:p>
            <a:r>
              <a:rPr dirty="0"/>
              <a:t>                        </a:t>
            </a:r>
            <a:r>
              <a:rPr lang="zh-CN" altLang="en-US" dirty="0"/>
              <a:t>卷积</a:t>
            </a:r>
            <a:r>
              <a:rPr lang="ja-JP" altLang="en-US"/>
              <a:t>核</a:t>
            </a:r>
            <a:endParaRPr dirty="0"/>
          </a:p>
          <a:p>
            <a:r>
              <a:rPr dirty="0"/>
              <a:t>                    </a:t>
            </a:r>
            <a:r>
              <a:rPr lang="ja-JP" altLang="en-US"/>
              <a:t>输出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Equation"/>
              <p:cNvSpPr txBox="1"/>
              <p:nvPr/>
            </p:nvSpPr>
            <p:spPr>
              <a:xfrm>
                <a:off x="687075" y="1027245"/>
                <a:ext cx="1857475" cy="2863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5" y="1027245"/>
                <a:ext cx="1857475" cy="286358"/>
              </a:xfrm>
              <a:prstGeom prst="rect">
                <a:avLst/>
              </a:prstGeom>
              <a:blipFill>
                <a:blip r:embed="rId2"/>
                <a:stretch>
                  <a:fillRect l="-680" b="-521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Equation"/>
              <p:cNvSpPr txBox="1"/>
              <p:nvPr/>
            </p:nvSpPr>
            <p:spPr>
              <a:xfrm>
                <a:off x="687075" y="1470065"/>
                <a:ext cx="1910510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5" y="1470065"/>
                <a:ext cx="1910510" cy="288491"/>
              </a:xfrm>
              <a:prstGeom prst="rect">
                <a:avLst/>
              </a:prstGeom>
              <a:blipFill>
                <a:blip r:embed="rId3"/>
                <a:stretch>
                  <a:fillRect l="-1974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Equation"/>
              <p:cNvSpPr txBox="1"/>
              <p:nvPr/>
            </p:nvSpPr>
            <p:spPr>
              <a:xfrm>
                <a:off x="748035" y="1897601"/>
                <a:ext cx="1480046" cy="2863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35" y="1897601"/>
                <a:ext cx="1480046" cy="286357"/>
              </a:xfrm>
              <a:prstGeom prst="rect">
                <a:avLst/>
              </a:prstGeom>
              <a:blipFill>
                <a:blip r:embed="rId4"/>
                <a:stretch>
                  <a:fillRect l="-4274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Equation"/>
              <p:cNvSpPr txBox="1"/>
              <p:nvPr/>
            </p:nvSpPr>
            <p:spPr>
              <a:xfrm>
                <a:off x="2880106" y="2842345"/>
                <a:ext cx="3088615" cy="10626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40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06" y="2842345"/>
                <a:ext cx="3088615" cy="1062637"/>
              </a:xfrm>
              <a:prstGeom prst="rect">
                <a:avLst/>
              </a:prstGeom>
              <a:blipFill>
                <a:blip r:embed="rId5"/>
                <a:stretch>
                  <a:fillRect l="-12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97985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Multiple Out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多个输出通道</a:t>
            </a:r>
            <a:endParaRPr dirty="0"/>
          </a:p>
        </p:txBody>
      </p:sp>
      <p:sp>
        <p:nvSpPr>
          <p:cNvPr id="412" name="No matter how many inputs channels, so far we always get single output channel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627751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无论有多少输入通道，到目前为止我们只用到单输出通道</a:t>
            </a:r>
          </a:p>
          <a:p>
            <a:r>
              <a:rPr lang="ja-JP" altLang="en-US"/>
              <a:t>我们可以有多个</a:t>
            </a:r>
            <a:r>
              <a:rPr lang="zh-CN" altLang="en-US" dirty="0"/>
              <a:t>卷积核</a:t>
            </a:r>
            <a:r>
              <a:rPr lang="ja-JP" altLang="en-US"/>
              <a:t>，每个核生成一个输出通道</a:t>
            </a:r>
          </a:p>
          <a:p>
            <a:endParaRPr lang="en-US" altLang="ja-JP" dirty="0"/>
          </a:p>
          <a:p>
            <a:r>
              <a:rPr lang="ja-JP" altLang="en-US"/>
              <a:t>输入</a:t>
            </a:r>
          </a:p>
          <a:p>
            <a:r>
              <a:rPr lang="ja-JP" altLang="en-US"/>
              <a:t>内核</a:t>
            </a:r>
          </a:p>
          <a:p>
            <a:r>
              <a:rPr lang="ja-JP" altLang="en-US"/>
              <a:t>输出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Equation"/>
              <p:cNvSpPr txBox="1"/>
              <p:nvPr/>
            </p:nvSpPr>
            <p:spPr>
              <a:xfrm>
                <a:off x="1146770" y="2212125"/>
                <a:ext cx="1857475" cy="2863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41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70" y="2212125"/>
                <a:ext cx="1857475" cy="286357"/>
              </a:xfrm>
              <a:prstGeom prst="rect">
                <a:avLst/>
              </a:prstGeom>
              <a:blipFill>
                <a:blip r:embed="rId3"/>
                <a:stretch>
                  <a:fillRect l="-676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4" name="Equation"/>
              <p:cNvSpPr txBox="1"/>
              <p:nvPr/>
            </p:nvSpPr>
            <p:spPr>
              <a:xfrm>
                <a:off x="1069452" y="2642754"/>
                <a:ext cx="2473875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4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52" y="2642754"/>
                <a:ext cx="2473875" cy="288491"/>
              </a:xfrm>
              <a:prstGeom prst="rect">
                <a:avLst/>
              </a:prstGeom>
              <a:blipFill>
                <a:blip r:embed="rId4"/>
                <a:stretch>
                  <a:fillRect l="-513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5" name="Equation"/>
              <p:cNvSpPr txBox="1"/>
              <p:nvPr/>
            </p:nvSpPr>
            <p:spPr>
              <a:xfrm>
                <a:off x="1144287" y="3088518"/>
                <a:ext cx="2043410" cy="2863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1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87" y="3088518"/>
                <a:ext cx="2043410" cy="286358"/>
              </a:xfrm>
              <a:prstGeom prst="rect">
                <a:avLst/>
              </a:prstGeom>
              <a:blipFill>
                <a:blip r:embed="rId5"/>
                <a:stretch>
                  <a:fillRect l="-1235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86439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Multiple Input/Out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多个输入和输出通道</a:t>
            </a:r>
            <a:endParaRPr dirty="0"/>
          </a:p>
        </p:txBody>
      </p:sp>
      <p:sp>
        <p:nvSpPr>
          <p:cNvPr id="420" name="Each output channel may recognize a particular pattern…"/>
          <p:cNvSpPr txBox="1">
            <a:spLocks noGrp="1"/>
          </p:cNvSpPr>
          <p:nvPr>
            <p:ph type="body" idx="1"/>
          </p:nvPr>
        </p:nvSpPr>
        <p:spPr>
          <a:xfrm>
            <a:off x="333575" y="1012506"/>
            <a:ext cx="6729377" cy="347207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每个输出通道可以识别特定模式</a:t>
            </a:r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输入通道内核识别并组合输入中的模式</a:t>
            </a:r>
            <a:endParaRPr dirty="0"/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18" y="1704394"/>
            <a:ext cx="1094508" cy="109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Screen Shot 2019-02-15 at 1.04.33 PM.png" descr="Screen Shot 2019-02-15 at 1.04.3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98" y="2028263"/>
            <a:ext cx="40677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9-02-15 at 1.04.28 PM.png" descr="Screen Shot 2019-02-15 at 1.04.2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779" y="2023834"/>
            <a:ext cx="45502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creen Shot 2019-02-15 at 1.04.21 PM.png" descr="Screen Shot 2019-02-15 at 1.04.2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937" y="2026341"/>
            <a:ext cx="44375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Screen Shot 2019-02-15 at 1.04.39 PM.png" descr="Screen Shot 2019-02-15 at 1.04.39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756" y="2034613"/>
            <a:ext cx="431075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Screen Shot 2019-02-15 at 1.04.46 PM.png" descr="Screen Shot 2019-02-15 at 1.04.46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955" y="2028263"/>
            <a:ext cx="394448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Screen Shot 2019-02-15 at 1.05.35 PM.png" descr="Screen Shot 2019-02-15 at 1.05.35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186" y="2032691"/>
            <a:ext cx="396447" cy="419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381429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1 x 1 Convolutional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1x1 </a:t>
            </a:r>
            <a:r>
              <a:rPr lang="ja-JP" altLang="en-US"/>
              <a:t>卷积层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0" name="is a popular choice. It doesn’t recognize spatial patterns, but fuse channel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3575" y="1012506"/>
                <a:ext cx="7486122" cy="347207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 defTabSz="448055">
                  <a:buSzTx/>
                  <a:buNone/>
                  <a:defRPr sz="235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 </a:t>
                </a:r>
                <a:endParaRPr lang="en-US" altLang="zh-CN" sz="2352" dirty="0"/>
              </a:p>
              <a:p>
                <a:pPr marL="0" indent="0" defTabSz="448055">
                  <a:buSzTx/>
                  <a:buNone/>
                  <a:defRPr sz="2352"/>
                </a:pPr>
                <a:r>
                  <a:rPr lang="ja-JP" altLang="en-US"/>
                  <a:t>不识别空间模式，</a:t>
                </a:r>
                <a:r>
                  <a:rPr lang="zh-CN" altLang="en-US" dirty="0"/>
                  <a:t>只</a:t>
                </a:r>
                <a:r>
                  <a:rPr lang="ja-JP" altLang="en-US"/>
                  <a:t>是融合通道。</a:t>
                </a:r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en-US" altLang="ja-JP" dirty="0"/>
              </a:p>
              <a:p>
                <a:pPr marL="0" indent="0" defTabSz="448055">
                  <a:buSzTx/>
                  <a:buNone/>
                  <a:defRPr sz="2352"/>
                </a:pPr>
                <a:r>
                  <a:rPr lang="ja-JP" altLang="en-US"/>
                  <a:t>相当于输入为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和形状为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的</a:t>
                </a:r>
                <a:r>
                  <a:rPr lang="zh-CN" altLang="en-US" sz="2352" dirty="0"/>
                  <a:t>稠密层 </a:t>
                </a:r>
                <a:r>
                  <a:rPr lang="ja-JP" altLang="en-US"/>
                  <a:t>。</a:t>
                </a:r>
                <a:endParaRPr dirty="0"/>
              </a:p>
            </p:txBody>
          </p:sp>
        </mc:Choice>
        <mc:Fallback>
          <p:sp>
            <p:nvSpPr>
              <p:cNvPr id="430" name="is a popular choice. It doesn’t recognize spatial patterns, but fuse channel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575" y="1012506"/>
                <a:ext cx="7486122" cy="3472074"/>
              </a:xfrm>
              <a:prstGeom prst="rect">
                <a:avLst/>
              </a:prstGeom>
              <a:blipFill>
                <a:blip r:embed="rId2"/>
                <a:stretch>
                  <a:fillRect l="-1692" b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1" name="Equation"/>
          <p:cNvSpPr txBox="1"/>
          <p:nvPr/>
        </p:nvSpPr>
        <p:spPr>
          <a:xfrm>
            <a:off x="406838" y="110214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432" name="Screen Shot 2019-02-15 at 1.13.31 PM.png" descr="Screen Shot 2019-02-15 at 1.13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79" y="1948848"/>
            <a:ext cx="5044821" cy="1889185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Equation"/>
          <p:cNvSpPr txBox="1"/>
          <p:nvPr/>
        </p:nvSpPr>
        <p:spPr>
          <a:xfrm>
            <a:off x="4230011" y="388456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434" name="Equation"/>
          <p:cNvSpPr txBox="1"/>
          <p:nvPr/>
        </p:nvSpPr>
        <p:spPr>
          <a:xfrm>
            <a:off x="415904" y="424016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485385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20" y="-839369"/>
            <a:ext cx="9147720" cy="6857072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Pooling Layer"/>
          <p:cNvSpPr txBox="1">
            <a:spLocks noGrp="1"/>
          </p:cNvSpPr>
          <p:nvPr>
            <p:ph type="title"/>
          </p:nvPr>
        </p:nvSpPr>
        <p:spPr>
          <a:xfrm>
            <a:off x="979868" y="1934368"/>
            <a:ext cx="7772401" cy="93010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 sz="6000"/>
              <a:t>池化层</a:t>
            </a:r>
            <a:r>
              <a:rPr lang="en-US" altLang="ja-JP" sz="6000" dirty="0"/>
              <a:t> Pooling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53184506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2-D Max 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2-D </a:t>
            </a:r>
            <a:r>
              <a:rPr lang="ja-JP" altLang="en-US"/>
              <a:t>最大池化</a:t>
            </a:r>
            <a:endParaRPr dirty="0"/>
          </a:p>
        </p:txBody>
      </p:sp>
      <p:sp>
        <p:nvSpPr>
          <p:cNvPr id="459" name="Returns the maximal value in the sliding window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5535466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返回滑动窗口中的最大值</a:t>
            </a:r>
            <a:endParaRPr dirty="0"/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3" y="1780837"/>
            <a:ext cx="4215984" cy="1856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no_padding_no_strides.gif" descr="no_padding_no_stride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69863" y="808108"/>
            <a:ext cx="3293136" cy="349558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Equation"/>
              <p:cNvSpPr txBox="1"/>
              <p:nvPr/>
            </p:nvSpPr>
            <p:spPr>
              <a:xfrm>
                <a:off x="1869403" y="3861792"/>
                <a:ext cx="1910134" cy="2386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(0,1,3,4)=4</m:t>
                          </m:r>
                        </m:e>
                      </m:eqAr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4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03" y="3861792"/>
                <a:ext cx="1910134" cy="238609"/>
              </a:xfrm>
              <a:prstGeom prst="rect">
                <a:avLst/>
              </a:prstGeom>
              <a:blipFill>
                <a:blip r:embed="rId4"/>
                <a:stretch>
                  <a:fillRect l="-2632" t="-5000" r="-13816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08814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adding, Stride, and Multiple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池化层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ja-JP" altLang="en-US"/>
              <a:t>填充，步幅和多个通道</a:t>
            </a:r>
            <a:endParaRPr dirty="0"/>
          </a:p>
        </p:txBody>
      </p:sp>
      <p:sp>
        <p:nvSpPr>
          <p:cNvPr id="477" name="Pooling layers have similar padding and stride as convolutional layers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4884551" cy="355392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池化层也具有填充和步幅 </a:t>
            </a:r>
          </a:p>
          <a:p>
            <a:r>
              <a:rPr lang="ja-JP" altLang="en-US"/>
              <a:t>没有可学习的参数</a:t>
            </a:r>
          </a:p>
          <a:p>
            <a:r>
              <a:rPr lang="ja-JP" altLang="en-US"/>
              <a:t>输入</a:t>
            </a:r>
            <a:r>
              <a:rPr lang="zh-CN" altLang="en-US" dirty="0"/>
              <a:t>、输出</a:t>
            </a:r>
            <a:r>
              <a:rPr lang="ja-JP" altLang="en-US"/>
              <a:t>通道</a:t>
            </a:r>
            <a:r>
              <a:rPr lang="zh-CN" altLang="en-US" dirty="0"/>
              <a:t>数量不变</a:t>
            </a:r>
            <a:endParaRPr b="1" dirty="0"/>
          </a:p>
        </p:txBody>
      </p:sp>
      <p:pic>
        <p:nvPicPr>
          <p:cNvPr id="478" name="padding_strides.gif" descr="padding_strides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76" y="973633"/>
            <a:ext cx="3271111" cy="3155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048262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Average 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平均池化层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481" name="Max pooling: the strongest pattern signal in a window…"/>
          <p:cNvSpPr txBox="1">
            <a:spLocks noGrp="1"/>
          </p:cNvSpPr>
          <p:nvPr>
            <p:ph type="body" idx="1"/>
          </p:nvPr>
        </p:nvSpPr>
        <p:spPr>
          <a:xfrm>
            <a:off x="321762" y="861285"/>
            <a:ext cx="8205304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最大池化层：每个窗口中最强的模式信号</a:t>
            </a:r>
          </a:p>
          <a:p>
            <a:r>
              <a:rPr lang="ja-JP" altLang="en-US"/>
              <a:t>平均池化层：</a:t>
            </a:r>
            <a:endParaRPr lang="en-US" altLang="ja-JP" dirty="0"/>
          </a:p>
          <a:p>
            <a:pPr lvl="1"/>
            <a:r>
              <a:rPr lang="zh-CN" altLang="en-US" dirty="0"/>
              <a:t>将最大池化层中的“最大”操作替换为“平均” </a:t>
            </a:r>
            <a:endParaRPr lang="en-US" dirty="0"/>
          </a:p>
          <a:p>
            <a:pPr lvl="1"/>
            <a:r>
              <a:rPr lang="ja-JP" altLang="en-US"/>
              <a:t>窗口中的平均信号强度</a:t>
            </a:r>
            <a:endParaRPr dirty="0"/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74" y="2980734"/>
            <a:ext cx="2444240" cy="1641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9" y="2974380"/>
            <a:ext cx="2502644" cy="164144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Max pooling"/>
          <p:cNvSpPr txBox="1"/>
          <p:nvPr/>
        </p:nvSpPr>
        <p:spPr>
          <a:xfrm>
            <a:off x="1951513" y="4633213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最大池化层</a:t>
            </a:r>
            <a:endParaRPr dirty="0"/>
          </a:p>
        </p:txBody>
      </p:sp>
      <p:sp>
        <p:nvSpPr>
          <p:cNvPr id="485" name="Average pooling"/>
          <p:cNvSpPr txBox="1"/>
          <p:nvPr/>
        </p:nvSpPr>
        <p:spPr>
          <a:xfrm>
            <a:off x="5361835" y="4615820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平均池化层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563865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17BA4-4F06-184F-B8A0-CD9A753F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批归一化 </a:t>
            </a:r>
            <a:r>
              <a:rPr kumimoji="1" lang="en-US" altLang="zh-CN" dirty="0"/>
              <a:t>Batch Normalization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E8D97-D710-5149-9A5C-C603195BD6B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37517" y="1011542"/>
            <a:ext cx="4812044" cy="3394472"/>
          </a:xfrm>
        </p:spPr>
        <p:txBody>
          <a:bodyPr/>
          <a:lstStyle/>
          <a:p>
            <a:r>
              <a:rPr kumimoji="1" lang="zh-CN" altLang="en-US" dirty="0"/>
              <a:t>最初的动机：减少方差偏移</a:t>
            </a:r>
            <a:endParaRPr kumimoji="1" lang="en-US" altLang="zh-CN" dirty="0"/>
          </a:p>
          <a:p>
            <a:r>
              <a:rPr kumimoji="1" lang="zh-CN" altLang="en-US" dirty="0"/>
              <a:t>深层网络的数据分布可能会发生巨大偏移，加大训练难度</a:t>
            </a:r>
            <a:endParaRPr kumimoji="1" lang="en-US" altLang="zh-CN" dirty="0"/>
          </a:p>
          <a:p>
            <a:r>
              <a:rPr kumimoji="1" lang="zh-CN" altLang="en-US" dirty="0"/>
              <a:t>例如：输入基本符合高斯分布，输出的均值和方差却变成了</a:t>
            </a:r>
            <a:r>
              <a:rPr kumimoji="1" lang="en-US" altLang="zh-CN" dirty="0"/>
              <a:t>100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10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但后来发现并不是这个原因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960F9B-D2FE-E54B-8D2E-A079D453ABAE}"/>
              </a:ext>
            </a:extLst>
          </p:cNvPr>
          <p:cNvSpPr txBox="1"/>
          <p:nvPr/>
        </p:nvSpPr>
        <p:spPr>
          <a:xfrm>
            <a:off x="137093" y="4620282"/>
            <a:ext cx="588533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" altLang="zh-CN" sz="1400" dirty="0" err="1"/>
              <a:t>Ioffe</a:t>
            </a:r>
            <a:r>
              <a:rPr lang="en" altLang="zh-CN" sz="1400" dirty="0"/>
              <a:t> and </a:t>
            </a:r>
            <a:r>
              <a:rPr lang="en" altLang="zh-CN" sz="1400" dirty="0" err="1"/>
              <a:t>Szegedy</a:t>
            </a:r>
            <a:r>
              <a:rPr lang="en" altLang="zh-CN" sz="1400" dirty="0"/>
              <a:t>, 2015, Batch Normalization: Accelerating Deep Network Training b y Reducing Internal Covariate Shift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52C790B-D34A-5540-83C6-213DD1B2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905" y="38064"/>
            <a:ext cx="1124911" cy="463198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Double Arrow">
            <a:extLst>
              <a:ext uri="{FF2B5EF4-FFF2-40B4-BE49-F238E27FC236}">
                <a16:creationId xmlns:a16="http://schemas.microsoft.com/office/drawing/2014/main" id="{7C9945B8-D122-BE4C-9C72-5F8A3DB58717}"/>
              </a:ext>
            </a:extLst>
          </p:cNvPr>
          <p:cNvSpPr/>
          <p:nvPr/>
        </p:nvSpPr>
        <p:spPr>
          <a:xfrm rot="16200000">
            <a:off x="6071821" y="2399834"/>
            <a:ext cx="3299510" cy="377311"/>
          </a:xfrm>
          <a:prstGeom prst="leftRightArrow">
            <a:avLst>
              <a:gd name="adj1" fmla="val 27526"/>
              <a:gd name="adj2" fmla="val 99165"/>
            </a:avLst>
          </a:prstGeom>
          <a:solidFill>
            <a:srgbClr val="FF2600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loss">
            <a:extLst>
              <a:ext uri="{FF2B5EF4-FFF2-40B4-BE49-F238E27FC236}">
                <a16:creationId xmlns:a16="http://schemas.microsoft.com/office/drawing/2014/main" id="{0A37271C-1D22-7C47-97B4-226BEADBFC0E}"/>
              </a:ext>
            </a:extLst>
          </p:cNvPr>
          <p:cNvSpPr/>
          <p:nvPr/>
        </p:nvSpPr>
        <p:spPr>
          <a:xfrm>
            <a:off x="6243145" y="41916"/>
            <a:ext cx="1997849" cy="600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1" y="0"/>
                </a:moveTo>
                <a:cubicBezTo>
                  <a:pt x="337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37" y="21600"/>
                  <a:pt x="751" y="21600"/>
                </a:cubicBezTo>
                <a:lnTo>
                  <a:pt x="14239" y="21600"/>
                </a:lnTo>
                <a:cubicBezTo>
                  <a:pt x="14653" y="21600"/>
                  <a:pt x="14989" y="20736"/>
                  <a:pt x="14989" y="19674"/>
                </a:cubicBezTo>
                <a:lnTo>
                  <a:pt x="14989" y="10615"/>
                </a:lnTo>
                <a:lnTo>
                  <a:pt x="21600" y="6762"/>
                </a:lnTo>
                <a:lnTo>
                  <a:pt x="14989" y="2925"/>
                </a:lnTo>
                <a:lnTo>
                  <a:pt x="14989" y="1926"/>
                </a:lnTo>
                <a:cubicBezTo>
                  <a:pt x="14989" y="864"/>
                  <a:pt x="14653" y="0"/>
                  <a:pt x="14239" y="0"/>
                </a:cubicBezTo>
                <a:lnTo>
                  <a:pt x="751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损失</a:t>
            </a:r>
            <a:r>
              <a:rPr lang="zh-CN" altLang="en-US" dirty="0"/>
              <a:t>函数</a:t>
            </a:r>
            <a:endParaRPr dirty="0"/>
          </a:p>
        </p:txBody>
      </p:sp>
      <p:sp>
        <p:nvSpPr>
          <p:cNvPr id="10" name="data">
            <a:extLst>
              <a:ext uri="{FF2B5EF4-FFF2-40B4-BE49-F238E27FC236}">
                <a16:creationId xmlns:a16="http://schemas.microsoft.com/office/drawing/2014/main" id="{0F266288-9A89-5F4B-9BF5-343FF966B456}"/>
              </a:ext>
            </a:extLst>
          </p:cNvPr>
          <p:cNvSpPr/>
          <p:nvPr/>
        </p:nvSpPr>
        <p:spPr>
          <a:xfrm>
            <a:off x="6243145" y="4308842"/>
            <a:ext cx="2045278" cy="600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6" y="0"/>
                </a:moveTo>
                <a:cubicBezTo>
                  <a:pt x="312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12" y="21600"/>
                  <a:pt x="696" y="21600"/>
                </a:cubicBezTo>
                <a:lnTo>
                  <a:pt x="13199" y="21600"/>
                </a:lnTo>
                <a:cubicBezTo>
                  <a:pt x="13583" y="21600"/>
                  <a:pt x="13895" y="20736"/>
                  <a:pt x="13895" y="19674"/>
                </a:cubicBezTo>
                <a:lnTo>
                  <a:pt x="13895" y="11057"/>
                </a:lnTo>
                <a:lnTo>
                  <a:pt x="21600" y="7219"/>
                </a:lnTo>
                <a:lnTo>
                  <a:pt x="13895" y="3367"/>
                </a:lnTo>
                <a:lnTo>
                  <a:pt x="13895" y="1926"/>
                </a:lnTo>
                <a:cubicBezTo>
                  <a:pt x="13895" y="864"/>
                  <a:pt x="13583" y="0"/>
                  <a:pt x="13199" y="0"/>
                </a:cubicBezTo>
                <a:lnTo>
                  <a:pt x="696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zh-CN" altLang="en-US" dirty="0"/>
              <a:t>输入数据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6382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lassifying Dogs and Cats in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分类图像中的狗和猫</a:t>
            </a:r>
            <a:endParaRPr dirty="0"/>
          </a:p>
        </p:txBody>
      </p:sp>
      <p:sp>
        <p:nvSpPr>
          <p:cNvPr id="193" name="Use a good camera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381533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使用好的相机</a:t>
            </a:r>
          </a:p>
          <a:p>
            <a:r>
              <a:rPr lang="en-US" dirty="0"/>
              <a:t>RGB</a:t>
            </a:r>
            <a:r>
              <a:rPr lang="ja-JP" altLang="en-US"/>
              <a:t>图像具有</a:t>
            </a:r>
            <a:r>
              <a:rPr lang="zh-CN" altLang="en-US" dirty="0"/>
              <a:t> </a:t>
            </a:r>
            <a:r>
              <a:rPr lang="en-US" altLang="ja-JP" dirty="0"/>
              <a:t>36</a:t>
            </a:r>
            <a:r>
              <a:rPr lang="en-US" dirty="0"/>
              <a:t>M</a:t>
            </a:r>
            <a:r>
              <a:rPr lang="zh-CN" altLang="en-US" dirty="0"/>
              <a:t> </a:t>
            </a:r>
            <a:r>
              <a:rPr lang="ja-JP" altLang="en-US"/>
              <a:t>个元素</a:t>
            </a:r>
          </a:p>
          <a:p>
            <a:r>
              <a:rPr lang="ja-JP" altLang="en-US"/>
              <a:t>使用</a:t>
            </a:r>
            <a:r>
              <a:rPr lang="zh-CN" altLang="en-US" dirty="0"/>
              <a:t> </a:t>
            </a:r>
            <a:r>
              <a:rPr lang="en-US" altLang="ja-JP" dirty="0"/>
              <a:t>100</a:t>
            </a:r>
            <a:r>
              <a:rPr lang="zh-CN" altLang="en-US" dirty="0"/>
              <a:t> </a:t>
            </a:r>
            <a:r>
              <a:rPr lang="ja-JP" altLang="en-US"/>
              <a:t>个神经元单隐含层的</a:t>
            </a:r>
            <a:r>
              <a:rPr lang="zh-CN" altLang="en-US" dirty="0"/>
              <a:t> </a:t>
            </a:r>
            <a:r>
              <a:rPr lang="en-US" dirty="0"/>
              <a:t>MLP</a:t>
            </a:r>
            <a:r>
              <a:rPr lang="zh-CN" altLang="en-US" dirty="0"/>
              <a:t> </a:t>
            </a:r>
            <a:r>
              <a:rPr lang="ja-JP" altLang="en-US"/>
              <a:t>模型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有</a:t>
            </a:r>
            <a:r>
              <a:rPr lang="zh-CN" altLang="en-US" dirty="0"/>
              <a:t> </a:t>
            </a:r>
            <a:r>
              <a:rPr lang="en-US" altLang="ja-JP" dirty="0"/>
              <a:t>36</a:t>
            </a:r>
            <a:r>
              <a:rPr lang="zh-CN" altLang="en-US" dirty="0"/>
              <a:t> </a:t>
            </a:r>
            <a:r>
              <a:rPr lang="ja-JP" altLang="en-US"/>
              <a:t>亿个参数</a:t>
            </a:r>
          </a:p>
          <a:p>
            <a:pPr lvl="1"/>
            <a:r>
              <a:rPr lang="ja-JP" altLang="en-US"/>
              <a:t>超过地球上的狗和猫的数量（</a:t>
            </a:r>
            <a:r>
              <a:rPr lang="en-US" altLang="ja-JP" dirty="0"/>
              <a:t>900</a:t>
            </a:r>
            <a:r>
              <a:rPr lang="en-US" dirty="0"/>
              <a:t>M</a:t>
            </a:r>
            <a:r>
              <a:rPr lang="zh-CN" altLang="en-US" dirty="0"/>
              <a:t> </a:t>
            </a:r>
            <a:r>
              <a:rPr lang="ja-JP" altLang="en-US"/>
              <a:t>狗</a:t>
            </a:r>
            <a:r>
              <a:rPr lang="en-US" altLang="ja-JP" dirty="0"/>
              <a:t>+ 600</a:t>
            </a:r>
            <a:r>
              <a:rPr lang="en-US" dirty="0"/>
              <a:t>M</a:t>
            </a:r>
            <a:r>
              <a:rPr lang="zh-CN" altLang="en-US" dirty="0"/>
              <a:t> </a:t>
            </a:r>
            <a:r>
              <a:rPr lang="ja-JP" altLang="en-US"/>
              <a:t>猫）</a:t>
            </a:r>
            <a:endParaRPr lang="en-US" dirty="0"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901" y="1525734"/>
            <a:ext cx="1552230" cy="130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301" y="1114472"/>
            <a:ext cx="1552230" cy="2131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01" y="3262014"/>
            <a:ext cx="1524001" cy="1673553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196" y="3699995"/>
            <a:ext cx="1524001" cy="113713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101020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FA462-7A64-D644-9AAE-0A88DA3E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批归一化 </a:t>
            </a:r>
            <a:r>
              <a:rPr kumimoji="1" lang="en-US" altLang="zh-CN" dirty="0"/>
              <a:t>Batch Normalization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1F3C7-0F92-AD4E-BDDB-90FCD502B9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A80FE6-AD90-B64F-A961-3F5464E13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54" y="1076547"/>
            <a:ext cx="4306424" cy="3329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93FA05-D78C-8240-B5AF-956D9751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" y="897396"/>
            <a:ext cx="4635501" cy="37298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FCFD52-3DFF-3E4F-A4E3-228A8847341A}"/>
              </a:ext>
            </a:extLst>
          </p:cNvPr>
          <p:cNvSpPr txBox="1"/>
          <p:nvPr/>
        </p:nvSpPr>
        <p:spPr>
          <a:xfrm>
            <a:off x="126124" y="4679257"/>
            <a:ext cx="376000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注意：平均值、方差是有梯度回传的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0451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F26F5-0832-9841-9EE4-34FFC07B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批归一化 </a:t>
            </a:r>
            <a:r>
              <a:rPr kumimoji="1" lang="en-US" altLang="zh-CN" dirty="0"/>
              <a:t>Batch Normalization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4413333-5D0D-AD41-B7B9-799F60E3D59E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337517" y="1011542"/>
                <a:ext cx="8204576" cy="2183603"/>
              </a:xfrm>
            </p:spPr>
            <p:txBody>
              <a:bodyPr/>
              <a:lstStyle/>
              <a:p>
                <a:r>
                  <a:rPr kumimoji="1" lang="zh-CN" altLang="en-US" dirty="0"/>
                  <a:t>常规使用方式：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在训练中使用</a:t>
                </a:r>
                <a:r>
                  <a:rPr kumimoji="1" lang="en-US" altLang="zh-CN" dirty="0"/>
                  <a:t>population mean / variance</a:t>
                </a:r>
                <a:r>
                  <a:rPr kumimoji="1" lang="zh-CN" altLang="en-US" dirty="0"/>
                  <a:t>，测试时固定</a:t>
                </a:r>
                <a:endParaRPr kumimoji="1"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kumimoji="1"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训练时保持合适的</a:t>
                </a:r>
                <a:r>
                  <a:rPr kumimoji="1" lang="en-US" altLang="zh-CN" dirty="0"/>
                  <a:t>batch size</a:t>
                </a:r>
                <a:r>
                  <a:rPr kumimoji="1" lang="zh-CN" altLang="en-US" dirty="0"/>
                  <a:t>，一般</a:t>
                </a:r>
                <a:r>
                  <a:rPr kumimoji="1" lang="en-US" altLang="zh-CN" dirty="0"/>
                  <a:t>32 ~ 256 </a:t>
                </a:r>
                <a:r>
                  <a:rPr kumimoji="1" lang="zh-CN" altLang="en-US" dirty="0"/>
                  <a:t>都可以，</a:t>
                </a:r>
                <a:r>
                  <a:rPr kumimoji="1" lang="en-US" altLang="zh-CN" dirty="0"/>
                  <a:t>&lt;16</a:t>
                </a:r>
                <a:r>
                  <a:rPr kumimoji="1" lang="zh-CN" altLang="en-US" dirty="0"/>
                  <a:t>有风险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一般放在</a:t>
                </a:r>
                <a:r>
                  <a:rPr kumimoji="1" lang="en-US" altLang="zh-CN" dirty="0"/>
                  <a:t>convolution</a:t>
                </a:r>
                <a:r>
                  <a:rPr kumimoji="1" lang="zh-CN" altLang="en-US" dirty="0"/>
                  <a:t>之后，激活函数之前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4413333-5D0D-AD41-B7B9-799F60E3D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337517" y="1011542"/>
                <a:ext cx="8204576" cy="2183603"/>
              </a:xfrm>
              <a:blipFill>
                <a:blip r:embed="rId2"/>
                <a:stretch>
                  <a:fillRect l="-1391" t="-1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10462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42267-4DFF-834B-A8EE-59DABCA6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827478-5190-EF45-BBCB-7C51591DEA1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87425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lashback - Network with on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单隐含层网络</a:t>
            </a:r>
            <a:endParaRPr dirty="0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40" y="901700"/>
            <a:ext cx="6146801" cy="334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36M features"/>
          <p:cNvSpPr txBox="1"/>
          <p:nvPr/>
        </p:nvSpPr>
        <p:spPr>
          <a:xfrm>
            <a:off x="701996" y="3638082"/>
            <a:ext cx="106695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36M </a:t>
            </a:r>
            <a:r>
              <a:rPr lang="ja-JP" altLang="en-US"/>
              <a:t>特征</a:t>
            </a:r>
            <a:endParaRPr dirty="0"/>
          </a:p>
        </p:txBody>
      </p:sp>
      <p:sp>
        <p:nvSpPr>
          <p:cNvPr id="202" name="100 neurons"/>
          <p:cNvSpPr txBox="1"/>
          <p:nvPr/>
        </p:nvSpPr>
        <p:spPr>
          <a:xfrm>
            <a:off x="701996" y="2332919"/>
            <a:ext cx="149015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100</a:t>
            </a:r>
            <a:r>
              <a:rPr lang="zh-CN" altLang="en-US"/>
              <a:t>个</a:t>
            </a:r>
            <a:r>
              <a:t> </a:t>
            </a:r>
            <a:r>
              <a:rPr lang="ja-JP" altLang="en-US"/>
              <a:t>神经元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Equation"/>
              <p:cNvSpPr txBox="1"/>
              <p:nvPr/>
            </p:nvSpPr>
            <p:spPr>
              <a:xfrm>
                <a:off x="5258661" y="4482822"/>
                <a:ext cx="1920971" cy="26030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𝐖𝐱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661" y="4482822"/>
                <a:ext cx="1920971" cy="260301"/>
              </a:xfrm>
              <a:prstGeom prst="rect">
                <a:avLst/>
              </a:prstGeom>
              <a:blipFill>
                <a:blip r:embed="rId3"/>
                <a:stretch>
                  <a:fillRect l="-5263" r="-4605" b="-523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3.6B parameters = 14GB"/>
          <p:cNvSpPr txBox="1"/>
          <p:nvPr/>
        </p:nvSpPr>
        <p:spPr>
          <a:xfrm>
            <a:off x="701996" y="2985500"/>
            <a:ext cx="197105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r>
              <a:rPr dirty="0"/>
              <a:t>3.6B </a:t>
            </a:r>
            <a:r>
              <a:rPr lang="ja-JP" altLang="en-US"/>
              <a:t>参数</a:t>
            </a:r>
            <a:r>
              <a:rPr dirty="0"/>
              <a:t> = 14GB</a:t>
            </a:r>
          </a:p>
        </p:txBody>
      </p:sp>
    </p:spTree>
    <p:extLst>
      <p:ext uri="{BB962C8B-B14F-4D97-AF65-F5344CB8AC3E}">
        <p14:creationId xmlns:p14="http://schemas.microsoft.com/office/powerpoint/2010/main" val="20722230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9" y="1832091"/>
            <a:ext cx="1479318" cy="147931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Where is Waldo?"/>
          <p:cNvSpPr txBox="1"/>
          <p:nvPr/>
        </p:nvSpPr>
        <p:spPr>
          <a:xfrm>
            <a:off x="197893" y="771856"/>
            <a:ext cx="172598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dirty="0"/>
              <a:t>Waldo</a:t>
            </a:r>
            <a:r>
              <a:rPr lang="zh-CN" altLang="en-US" dirty="0"/>
              <a:t> </a:t>
            </a:r>
            <a:r>
              <a:rPr lang="ja-JP" altLang="en-US"/>
              <a:t>在哪</a:t>
            </a:r>
            <a:r>
              <a:rPr dirty="0"/>
              <a:t>?</a:t>
            </a:r>
          </a:p>
        </p:txBody>
      </p:sp>
      <p:pic>
        <p:nvPicPr>
          <p:cNvPr id="208" name="Screen Shot 2019-02-15 at 9.56.37 AM.png" descr="Screen Shot 2019-02-15 at 9.56.3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315" y="0"/>
            <a:ext cx="7152831" cy="5143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35890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ranslation Invariance…"/>
          <p:cNvSpPr txBox="1">
            <a:spLocks noGrp="1"/>
          </p:cNvSpPr>
          <p:nvPr>
            <p:ph type="body" sz="half" idx="1"/>
          </p:nvPr>
        </p:nvSpPr>
        <p:spPr>
          <a:xfrm>
            <a:off x="352450" y="1672289"/>
            <a:ext cx="3094591" cy="1302924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1. </a:t>
            </a:r>
            <a:r>
              <a:rPr lang="ja-JP" altLang="en-US" dirty="0"/>
              <a:t>平移不变性</a:t>
            </a:r>
          </a:p>
          <a:p>
            <a:r>
              <a:rPr lang="en-US" altLang="ja-JP" dirty="0"/>
              <a:t>2. </a:t>
            </a:r>
            <a:r>
              <a:rPr lang="ja-JP" altLang="en-US" dirty="0"/>
              <a:t>局部性</a:t>
            </a:r>
            <a:r>
              <a:rPr dirty="0"/>
              <a:t> </a:t>
            </a:r>
          </a:p>
        </p:txBody>
      </p:sp>
      <p:sp>
        <p:nvSpPr>
          <p:cNvPr id="211" name="Two Principles"/>
          <p:cNvSpPr txBox="1">
            <a:spLocks noGrp="1"/>
          </p:cNvSpPr>
          <p:nvPr>
            <p:ph type="title"/>
          </p:nvPr>
        </p:nvSpPr>
        <p:spPr>
          <a:xfrm>
            <a:off x="262470" y="992437"/>
            <a:ext cx="8205305" cy="5457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归纳偏好</a:t>
            </a:r>
            <a:endParaRPr dirty="0"/>
          </a:p>
        </p:txBody>
      </p:sp>
      <p:pic>
        <p:nvPicPr>
          <p:cNvPr id="212" name="Screen Shot 2019-02-15 at 9.57.20 AM.png" descr="Screen Shot 2019-02-15 at 9.57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01" y="-1"/>
            <a:ext cx="6446138" cy="5143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20095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264174-7DD4-454C-A9F0-7A16365CE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270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1AB276-1D79-0D41-8619-7C861A68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"/>
            <a:ext cx="9144000" cy="51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465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869</Words>
  <Application>Microsoft Macintosh PowerPoint</Application>
  <PresentationFormat>全屏显示(16:9)</PresentationFormat>
  <Paragraphs>134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American Typewriter</vt:lpstr>
      <vt:lpstr>Arial</vt:lpstr>
      <vt:lpstr>Cambria Math</vt:lpstr>
      <vt:lpstr>DeckTemplate-AWS</vt:lpstr>
      <vt:lpstr>PowerPoint 演示文稿</vt:lpstr>
      <vt:lpstr>经典深度学习神经网络架构</vt:lpstr>
      <vt:lpstr>PowerPoint 演示文稿</vt:lpstr>
      <vt:lpstr>分类图像中的狗和猫</vt:lpstr>
      <vt:lpstr>单隐含层网络</vt:lpstr>
      <vt:lpstr>PowerPoint 演示文稿</vt:lpstr>
      <vt:lpstr>归纳偏好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填充和步幅</vt:lpstr>
      <vt:lpstr>填充 Padding</vt:lpstr>
      <vt:lpstr>填充 Padding</vt:lpstr>
      <vt:lpstr>填充 Padding</vt:lpstr>
      <vt:lpstr>PowerPoint 演示文稿</vt:lpstr>
      <vt:lpstr>PowerPoint 演示文稿</vt:lpstr>
      <vt:lpstr>PowerPoint 演示文稿</vt:lpstr>
      <vt:lpstr>PowerPoint 演示文稿</vt:lpstr>
      <vt:lpstr>步幅 Stride</vt:lpstr>
      <vt:lpstr>多个输入和输出通道</vt:lpstr>
      <vt:lpstr>多个输入通道</vt:lpstr>
      <vt:lpstr>多个输入通道</vt:lpstr>
      <vt:lpstr>多个输入通道</vt:lpstr>
      <vt:lpstr>多个输入通道</vt:lpstr>
      <vt:lpstr>多个输出通道</vt:lpstr>
      <vt:lpstr>多个输入和输出通道</vt:lpstr>
      <vt:lpstr>1x1 卷积层</vt:lpstr>
      <vt:lpstr>池化层 Pooling</vt:lpstr>
      <vt:lpstr>2-D 最大池化</vt:lpstr>
      <vt:lpstr>池化层 - 填充，步幅和多个通道</vt:lpstr>
      <vt:lpstr>平均池化层 </vt:lpstr>
      <vt:lpstr>批归一化 Batch Normalization</vt:lpstr>
      <vt:lpstr>批归一化 Batch Normalization</vt:lpstr>
      <vt:lpstr>批归一化 Batch Normalization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jianjin xu</cp:lastModifiedBy>
  <cp:revision>227</cp:revision>
  <dcterms:modified xsi:type="dcterms:W3CDTF">2022-05-09T04:19:37Z</dcterms:modified>
</cp:coreProperties>
</file>